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7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6537960"/>
            <a:ext cx="11247120" cy="0"/>
          </a:xfrm>
          <a:prstGeom prst="line">
            <a:avLst/>
          </a:prstGeom>
          <a:noFill/>
          <a:ln w="10160">
            <a:solidFill>
              <a:srgbClr val="00B3BA">
                <a:alpha val="45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452360" y="0"/>
            <a:ext cx="4736592" cy="6858000"/>
          </a:xfrm>
          <a:prstGeom prst="rect">
            <a:avLst/>
          </a:prstGeom>
          <a:solidFill>
            <a:srgbClr val="123C42"/>
          </a:solidFill>
          <a:ln w="12700">
            <a:solidFill>
              <a:srgbClr val="123C42">
                <a:alpha val="0"/>
              </a:srgbClr>
            </a:solidFill>
            <a:prstDash val="solid"/>
          </a:ln>
        </p:spPr>
      </p:sp>
      <p:pic>
        <p:nvPicPr>
          <p:cNvPr id="5" name="Image 0" descr="/mnt/data/pharma_team_cleanroom.webp"/>
          <p:cNvPicPr>
            <a:picLocks noChangeAspect="1"/>
          </p:cNvPicPr>
          <p:nvPr/>
        </p:nvPicPr>
        <p:blipFill>
          <a:blip r:embed="rId3"/>
          <a:srcRect l="15699" r="15699"/>
          <a:stretch/>
        </p:blipFill>
        <p:spPr>
          <a:xfrm>
            <a:off x="7479792" y="45720"/>
            <a:ext cx="4663440" cy="676656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58368" y="658368"/>
            <a:ext cx="1828800" cy="292608"/>
          </a:xfrm>
          <a:prstGeom prst="roundRect">
            <a:avLst>
              <a:gd name="adj" fmla="val 18750"/>
            </a:avLst>
          </a:prstGeom>
          <a:solidFill>
            <a:srgbClr val="FEF430"/>
          </a:solidFill>
          <a:ln w="12700">
            <a:solidFill>
              <a:srgbClr val="FEF430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40664" y="717804"/>
            <a:ext cx="1664208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750" b="1" dirty="0">
                <a:solidFill>
                  <a:srgbClr val="07111F"/>
                </a:solidFill>
              </a:rPr>
              <a:t>AI-ERA CAREER GUIDE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58368" y="1353312"/>
            <a:ext cx="62179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AI-Era Pharma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Soft Skills Matrix</a:t>
            </a:r>
            <a:endParaRPr lang="en-US" sz="3400" dirty="0"/>
          </a:p>
        </p:txBody>
      </p:sp>
      <p:sp>
        <p:nvSpPr>
          <p:cNvPr id="9" name="Text 6"/>
          <p:cNvSpPr/>
          <p:nvPr/>
        </p:nvSpPr>
        <p:spPr>
          <a:xfrm>
            <a:off x="676656" y="3154680"/>
            <a:ext cx="61264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E9F2FF"/>
                </a:solidFill>
              </a:rPr>
              <a:t>Build the human skills that protect quality, speed up decisions, and make AI useful in regulated pharma work.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94944" y="4251960"/>
            <a:ext cx="4434840" cy="0"/>
          </a:xfrm>
          <a:prstGeom prst="line">
            <a:avLst/>
          </a:prstGeom>
          <a:noFill/>
          <a:ln w="31750">
            <a:solidFill>
              <a:srgbClr val="00F8E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4088" y="4599432"/>
            <a:ext cx="53035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8C7D9"/>
                </a:solidFill>
              </a:rPr>
              <a:t>Use this as a section-level PowerPoint for the blog article.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594360" y="6565392"/>
            <a:ext cx="3200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B8C7D9"/>
                </a:solidFill>
              </a:rPr>
              <a:t>Pharmuni downloadable guide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6537960"/>
            <a:ext cx="11247120" cy="0"/>
          </a:xfrm>
          <a:prstGeom prst="line">
            <a:avLst/>
          </a:prstGeom>
          <a:noFill/>
          <a:ln w="10160">
            <a:solidFill>
              <a:srgbClr val="00B3BA">
                <a:alpha val="4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Skills Employers Still Need After AI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21792" y="932688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B8C7D9"/>
                </a:solidFill>
              </a:rPr>
              <a:t>AI can process data. People still explain risk, make judgments, and align teams.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603504" y="1307592"/>
            <a:ext cx="1234440" cy="0"/>
          </a:xfrm>
          <a:prstGeom prst="line">
            <a:avLst/>
          </a:prstGeom>
          <a:noFill/>
          <a:ln w="38100">
            <a:solidFill>
              <a:srgbClr val="FEF43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709160" y="2651760"/>
            <a:ext cx="2788920" cy="1645920"/>
          </a:xfrm>
          <a:prstGeom prst="ellipse">
            <a:avLst/>
          </a:prstGeom>
          <a:solidFill>
            <a:srgbClr val="07111F"/>
          </a:solidFill>
          <a:ln w="13970">
            <a:solidFill>
              <a:srgbClr val="FFFFFF">
                <a:alpha val="80000"/>
              </a:srgbClr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010912" y="2907792"/>
            <a:ext cx="2194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Human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Judgment +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AI Literacy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1051560" y="2011680"/>
            <a:ext cx="2606040" cy="1143000"/>
          </a:xfrm>
          <a:prstGeom prst="roundRect">
            <a:avLst>
              <a:gd name="adj" fmla="val 6400"/>
            </a:avLst>
          </a:prstGeom>
          <a:solidFill>
            <a:srgbClr val="07111F"/>
          </a:solidFill>
          <a:ln w="17780">
            <a:solidFill>
              <a:srgbClr val="00F8E7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1216152" y="2212848"/>
            <a:ext cx="274320" cy="274320"/>
          </a:xfrm>
          <a:prstGeom prst="ellipse">
            <a:avLst/>
          </a:prstGeom>
          <a:solidFill>
            <a:srgbClr val="00F8E7"/>
          </a:solidFill>
          <a:ln w="12700">
            <a:solidFill>
              <a:srgbClr val="00F8E7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618488" y="2176272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dirty="0">
                <a:solidFill>
                  <a:srgbClr val="FFFFFF"/>
                </a:solidFill>
              </a:rPr>
              <a:t>Communication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1280160" y="2615184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B8C7D9"/>
                </a:solidFill>
              </a:rPr>
              <a:t>Explain data, deviations, and risk clearly</a:t>
            </a:r>
            <a:endParaRPr lang="en-US" sz="930" dirty="0"/>
          </a:p>
        </p:txBody>
      </p:sp>
      <p:sp>
        <p:nvSpPr>
          <p:cNvPr id="13" name="Shape 11"/>
          <p:cNvSpPr/>
          <p:nvPr/>
        </p:nvSpPr>
        <p:spPr>
          <a:xfrm>
            <a:off x="8549640" y="2011680"/>
            <a:ext cx="2606040" cy="1143000"/>
          </a:xfrm>
          <a:prstGeom prst="roundRect">
            <a:avLst>
              <a:gd name="adj" fmla="val 6400"/>
            </a:avLst>
          </a:prstGeom>
          <a:solidFill>
            <a:srgbClr val="07111F"/>
          </a:solidFill>
          <a:ln w="17780">
            <a:solidFill>
              <a:srgbClr val="FEF43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8714232" y="2212848"/>
            <a:ext cx="274320" cy="274320"/>
          </a:xfrm>
          <a:prstGeom prst="ellipse">
            <a:avLst/>
          </a:prstGeom>
          <a:solidFill>
            <a:srgbClr val="FEF430"/>
          </a:solidFill>
          <a:ln w="12700">
            <a:solidFill>
              <a:srgbClr val="FEF430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9116568" y="2176272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dirty="0">
                <a:solidFill>
                  <a:srgbClr val="FFFFFF"/>
                </a:solidFill>
              </a:rPr>
              <a:t>Critical Thinking</a:t>
            </a:r>
            <a:endParaRPr lang="en-US" sz="1320" dirty="0"/>
          </a:p>
        </p:txBody>
      </p:sp>
      <p:sp>
        <p:nvSpPr>
          <p:cNvPr id="16" name="Text 14"/>
          <p:cNvSpPr/>
          <p:nvPr/>
        </p:nvSpPr>
        <p:spPr>
          <a:xfrm>
            <a:off x="8778240" y="2615184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B8C7D9"/>
                </a:solidFill>
              </a:rPr>
              <a:t>Question outputs and connect evidence</a:t>
            </a:r>
            <a:endParaRPr lang="en-US" sz="930" dirty="0"/>
          </a:p>
        </p:txBody>
      </p:sp>
      <p:sp>
        <p:nvSpPr>
          <p:cNvPr id="17" name="Shape 15"/>
          <p:cNvSpPr/>
          <p:nvPr/>
        </p:nvSpPr>
        <p:spPr>
          <a:xfrm>
            <a:off x="1051560" y="4663440"/>
            <a:ext cx="2606040" cy="1143000"/>
          </a:xfrm>
          <a:prstGeom prst="roundRect">
            <a:avLst>
              <a:gd name="adj" fmla="val 6400"/>
            </a:avLst>
          </a:prstGeom>
          <a:solidFill>
            <a:srgbClr val="07111F"/>
          </a:solidFill>
          <a:ln w="17780">
            <a:solidFill>
              <a:srgbClr val="E6009A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216152" y="4864608"/>
            <a:ext cx="274320" cy="274320"/>
          </a:xfrm>
          <a:prstGeom prst="ellipse">
            <a:avLst/>
          </a:prstGeom>
          <a:solidFill>
            <a:srgbClr val="E6009A"/>
          </a:solidFill>
          <a:ln w="12700">
            <a:solidFill>
              <a:srgbClr val="E6009A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618488" y="4828032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dirty="0">
                <a:solidFill>
                  <a:srgbClr val="FFFFFF"/>
                </a:solidFill>
              </a:rPr>
              <a:t>Adaptability</a:t>
            </a:r>
            <a:endParaRPr lang="en-US" sz="1320" dirty="0"/>
          </a:p>
        </p:txBody>
      </p:sp>
      <p:sp>
        <p:nvSpPr>
          <p:cNvPr id="20" name="Text 18"/>
          <p:cNvSpPr/>
          <p:nvPr/>
        </p:nvSpPr>
        <p:spPr>
          <a:xfrm>
            <a:off x="1280160" y="5266944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B8C7D9"/>
                </a:solidFill>
              </a:rPr>
              <a:t>Learn tools without losing GMP focus</a:t>
            </a:r>
            <a:endParaRPr lang="en-US" sz="930" dirty="0"/>
          </a:p>
        </p:txBody>
      </p:sp>
      <p:sp>
        <p:nvSpPr>
          <p:cNvPr id="21" name="Shape 19"/>
          <p:cNvSpPr/>
          <p:nvPr/>
        </p:nvSpPr>
        <p:spPr>
          <a:xfrm>
            <a:off x="8549640" y="4663440"/>
            <a:ext cx="2606040" cy="1143000"/>
          </a:xfrm>
          <a:prstGeom prst="roundRect">
            <a:avLst>
              <a:gd name="adj" fmla="val 6400"/>
            </a:avLst>
          </a:prstGeom>
          <a:solidFill>
            <a:srgbClr val="07111F"/>
          </a:solidFill>
          <a:ln w="17780">
            <a:solidFill>
              <a:srgbClr val="00B3B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8714232" y="4864608"/>
            <a:ext cx="274320" cy="274320"/>
          </a:xfrm>
          <a:prstGeom prst="ellipse">
            <a:avLst/>
          </a:prstGeom>
          <a:solidFill>
            <a:srgbClr val="00B3BA"/>
          </a:solidFill>
          <a:ln w="12700">
            <a:solidFill>
              <a:srgbClr val="00B3BA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16568" y="4828032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b="1" dirty="0">
                <a:solidFill>
                  <a:srgbClr val="FFFFFF"/>
                </a:solidFill>
              </a:rPr>
              <a:t>Collaboration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8778240" y="5266944"/>
            <a:ext cx="21488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930" dirty="0">
                <a:solidFill>
                  <a:srgbClr val="B8C7D9"/>
                </a:solidFill>
              </a:rPr>
              <a:t>Work across QA, QC, RA, PV, IT</a:t>
            </a:r>
            <a:endParaRPr lang="en-US" sz="930" dirty="0"/>
          </a:p>
        </p:txBody>
      </p:sp>
      <p:sp>
        <p:nvSpPr>
          <p:cNvPr id="25" name="Text 23"/>
          <p:cNvSpPr/>
          <p:nvPr/>
        </p:nvSpPr>
        <p:spPr>
          <a:xfrm>
            <a:off x="594360" y="6565392"/>
            <a:ext cx="3200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B8C7D9"/>
                </a:solidFill>
              </a:rPr>
              <a:t>Pharmuni downloadable guide</a:t>
            </a: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6537960"/>
            <a:ext cx="11247120" cy="0"/>
          </a:xfrm>
          <a:prstGeom prst="line">
            <a:avLst/>
          </a:prstGeom>
          <a:noFill/>
          <a:ln w="10160">
            <a:solidFill>
              <a:srgbClr val="00B3BA">
                <a:alpha val="4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Convert Soft Skills Into Pharma Work Examples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21792" y="932688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B8C7D9"/>
                </a:solidFill>
              </a:rPr>
              <a:t>Make the article more practical with role-based examples readers can use in interviews.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603504" y="1307592"/>
            <a:ext cx="1234440" cy="0"/>
          </a:xfrm>
          <a:prstGeom prst="line">
            <a:avLst/>
          </a:prstGeom>
          <a:noFill/>
          <a:ln w="38100">
            <a:solidFill>
              <a:srgbClr val="FEF430"/>
            </a:solidFill>
            <a:prstDash val="solid"/>
          </a:ln>
        </p:spPr>
      </p:sp>
      <p:pic>
        <p:nvPicPr>
          <p:cNvPr id="7" name="Image 0" descr="/mnt/data/pharma_team_monitoring.png"/>
          <p:cNvPicPr>
            <a:picLocks noChangeAspect="1"/>
          </p:cNvPicPr>
          <p:nvPr/>
        </p:nvPicPr>
        <p:blipFill>
          <a:blip r:embed="rId3"/>
          <a:srcRect l="16383" r="16383"/>
          <a:stretch/>
        </p:blipFill>
        <p:spPr>
          <a:xfrm>
            <a:off x="594360" y="1508760"/>
            <a:ext cx="3840480" cy="4370832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5102352" y="2210330"/>
            <a:ext cx="5897880" cy="0"/>
          </a:xfrm>
          <a:prstGeom prst="line">
            <a:avLst/>
          </a:prstGeom>
          <a:noFill/>
          <a:ln w="15240">
            <a:solidFill>
              <a:srgbClr val="FEF430">
                <a:alpha val="85000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102352" y="1600200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QA / Compliance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269480" y="1581912"/>
            <a:ext cx="3886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8C7D9"/>
                </a:solidFill>
              </a:rPr>
              <a:t>Lead deviation meetings, challenge unclear CAPA, write audit-ready updates.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5102352" y="3181446"/>
            <a:ext cx="5897880" cy="0"/>
          </a:xfrm>
          <a:prstGeom prst="line">
            <a:avLst/>
          </a:prstGeom>
          <a:noFill/>
          <a:ln w="15240">
            <a:solidFill>
              <a:srgbClr val="00F8E7">
                <a:alpha val="85000"/>
              </a:srgbClr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102352" y="2624328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QC / Lab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7269480" y="2606040"/>
            <a:ext cx="3886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8C7D9"/>
                </a:solidFill>
              </a:rPr>
              <a:t>Escalate OOS trends, explain methods, document decisions without blame.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5102352" y="4377857"/>
            <a:ext cx="5897880" cy="0"/>
          </a:xfrm>
          <a:prstGeom prst="line">
            <a:avLst/>
          </a:prstGeom>
          <a:noFill/>
          <a:ln w="15240">
            <a:solidFill>
              <a:srgbClr val="E6009A">
                <a:alpha val="85000"/>
              </a:srgbClr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102352" y="3648456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RA / PV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7269480" y="3630168"/>
            <a:ext cx="3886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8C7D9"/>
                </a:solidFill>
              </a:rPr>
              <a:t>Translate safety or regulatory evidence for mixed technical audiences.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5102352" y="5454994"/>
            <a:ext cx="5897880" cy="0"/>
          </a:xfrm>
          <a:prstGeom prst="line">
            <a:avLst/>
          </a:prstGeom>
          <a:noFill/>
          <a:ln w="15240">
            <a:solidFill>
              <a:srgbClr val="00B3BA">
                <a:alpha val="85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102352" y="4672584"/>
            <a:ext cx="20116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</a:rPr>
              <a:t>Manufacturing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7269480" y="4654296"/>
            <a:ext cx="3886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B8C7D9"/>
                </a:solidFill>
              </a:rPr>
              <a:t>Coordinate handovers, react to change, keep batch records clear.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5102352" y="5733288"/>
            <a:ext cx="5943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b="1" dirty="0">
                <a:solidFill>
                  <a:srgbClr val="FEF430"/>
                </a:solidFill>
              </a:rPr>
              <a:t>Review upgrade idea: add a “soft skill + pharma proof” table inside the article.</a:t>
            </a:r>
            <a:endParaRPr lang="en-US" sz="1250" dirty="0"/>
          </a:p>
        </p:txBody>
      </p:sp>
      <p:sp>
        <p:nvSpPr>
          <p:cNvPr id="21" name="Text 18"/>
          <p:cNvSpPr/>
          <p:nvPr/>
        </p:nvSpPr>
        <p:spPr>
          <a:xfrm>
            <a:off x="594360" y="6565392"/>
            <a:ext cx="3200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B8C7D9"/>
                </a:solidFill>
              </a:rPr>
              <a:t>Pharmuni downloadable guide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6537960"/>
            <a:ext cx="11247120" cy="0"/>
          </a:xfrm>
          <a:prstGeom prst="line">
            <a:avLst/>
          </a:prstGeom>
          <a:noFill/>
          <a:ln w="10160">
            <a:solidFill>
              <a:srgbClr val="00B3BA">
                <a:alpha val="4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30-Day Improvement Plan for Pharma Soft Skills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21792" y="932688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B8C7D9"/>
                </a:solidFill>
              </a:rPr>
              <a:t>A practical section can target “how to improve soft skills for pharma jobs”.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603504" y="1307592"/>
            <a:ext cx="1234440" cy="0"/>
          </a:xfrm>
          <a:prstGeom prst="line">
            <a:avLst/>
          </a:prstGeom>
          <a:noFill/>
          <a:ln w="38100">
            <a:solidFill>
              <a:srgbClr val="FEF43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737360" y="3246120"/>
            <a:ext cx="2103120" cy="0"/>
          </a:xfrm>
          <a:prstGeom prst="line">
            <a:avLst/>
          </a:prstGeom>
          <a:noFill/>
          <a:ln w="25400">
            <a:solidFill>
              <a:srgbClr val="B8C7D9">
                <a:alpha val="65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434840" y="3246120"/>
            <a:ext cx="2103120" cy="0"/>
          </a:xfrm>
          <a:prstGeom prst="line">
            <a:avLst/>
          </a:prstGeom>
          <a:noFill/>
          <a:ln w="25400">
            <a:solidFill>
              <a:srgbClr val="B8C7D9">
                <a:alpha val="65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178040" y="3246120"/>
            <a:ext cx="2103120" cy="0"/>
          </a:xfrm>
          <a:prstGeom prst="line">
            <a:avLst/>
          </a:prstGeom>
          <a:noFill/>
          <a:ln w="25400">
            <a:solidFill>
              <a:srgbClr val="B8C7D9">
                <a:alpha val="65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960120" y="2962656"/>
            <a:ext cx="566928" cy="566928"/>
          </a:xfrm>
          <a:prstGeom prst="ellipse">
            <a:avLst/>
          </a:prstGeom>
          <a:solidFill>
            <a:srgbClr val="00F8E7"/>
          </a:solidFill>
          <a:ln w="12700">
            <a:solidFill>
              <a:srgbClr val="00F8E7">
                <a:alpha val="0"/>
              </a:srgbClr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13816" y="2450592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Week 1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48056" y="3703320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</a:rPr>
              <a:t>Map role gaps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155448" y="4160520"/>
            <a:ext cx="21488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B8C7D9"/>
                </a:solidFill>
              </a:rPr>
              <a:t>Choose one target role and compare job ads.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3703320" y="2962656"/>
            <a:ext cx="566928" cy="566928"/>
          </a:xfrm>
          <a:prstGeom prst="ellipse">
            <a:avLst/>
          </a:prstGeom>
          <a:solidFill>
            <a:srgbClr val="FEF430"/>
          </a:solidFill>
          <a:ln w="12700">
            <a:solidFill>
              <a:srgbClr val="FEF430">
                <a:alpha val="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557016" y="2450592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Week 2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191256" y="3703320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</a:rPr>
              <a:t>Practice communication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2898648" y="4160520"/>
            <a:ext cx="21488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B8C7D9"/>
                </a:solidFill>
              </a:rPr>
              <a:t>Rewrite one deviation, lab, or RA update clearly.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6446520" y="2962656"/>
            <a:ext cx="566928" cy="566928"/>
          </a:xfrm>
          <a:prstGeom prst="ellipse">
            <a:avLst/>
          </a:prstGeom>
          <a:solidFill>
            <a:srgbClr val="E6009A"/>
          </a:solidFill>
          <a:ln w="12700">
            <a:solidFill>
              <a:srgbClr val="E6009A">
                <a:alpha val="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00216" y="2450592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Week 3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934456" y="3703320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</a:rPr>
              <a:t>Use AI carefully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5641848" y="4160520"/>
            <a:ext cx="21488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B8C7D9"/>
                </a:solidFill>
              </a:rPr>
              <a:t>Ask AI for drafts, then verify facts, logic, and GMP risk.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9189720" y="2962656"/>
            <a:ext cx="566928" cy="566928"/>
          </a:xfrm>
          <a:prstGeom prst="ellipse">
            <a:avLst/>
          </a:prstGeom>
          <a:solidFill>
            <a:srgbClr val="00B3BA"/>
          </a:solidFill>
          <a:ln w="12700">
            <a:solidFill>
              <a:srgbClr val="00B3BA">
                <a:alpha val="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043416" y="2450592"/>
            <a:ext cx="868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</a:rPr>
              <a:t>Week 4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8677656" y="3703320"/>
            <a:ext cx="15727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</a:rPr>
              <a:t>Prepare proof</a:t>
            </a:r>
            <a:endParaRPr lang="en-US" sz="1450" dirty="0"/>
          </a:p>
        </p:txBody>
      </p:sp>
      <p:sp>
        <p:nvSpPr>
          <p:cNvPr id="25" name="Text 23"/>
          <p:cNvSpPr/>
          <p:nvPr/>
        </p:nvSpPr>
        <p:spPr>
          <a:xfrm>
            <a:off x="8385048" y="4160520"/>
            <a:ext cx="21488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B8C7D9"/>
                </a:solidFill>
              </a:rPr>
              <a:t>Build two interview stories using the STAR structure.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1920240" y="5559552"/>
            <a:ext cx="8412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EF430"/>
                </a:solidFill>
              </a:rPr>
              <a:t>Outcome: readers leave with a simple weekly plan, not only a skill list.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94360" y="6565392"/>
            <a:ext cx="3200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B8C7D9"/>
                </a:solidFill>
              </a:rPr>
              <a:t>Pharmuni downloadable guide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71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11F"/>
          </a:solidFill>
          <a:ln w="12700">
            <a:solidFill>
              <a:srgbClr val="07111F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457200" y="6537960"/>
            <a:ext cx="11247120" cy="0"/>
          </a:xfrm>
          <a:prstGeom prst="line">
            <a:avLst/>
          </a:prstGeom>
          <a:noFill/>
          <a:ln w="10160">
            <a:solidFill>
              <a:srgbClr val="00B3BA">
                <a:alpha val="45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384048"/>
            <a:ext cx="8046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Answer Template: STAR-L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21792" y="932688"/>
            <a:ext cx="8046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B8C7D9"/>
                </a:solidFill>
              </a:rPr>
              <a:t>Help readers prove soft skills during pharma interviews.</a:t>
            </a:r>
            <a:endParaRPr lang="en-US" sz="1050" dirty="0"/>
          </a:p>
        </p:txBody>
      </p:sp>
      <p:sp>
        <p:nvSpPr>
          <p:cNvPr id="6" name="Shape 4"/>
          <p:cNvSpPr/>
          <p:nvPr/>
        </p:nvSpPr>
        <p:spPr>
          <a:xfrm>
            <a:off x="603504" y="1307592"/>
            <a:ext cx="1234440" cy="0"/>
          </a:xfrm>
          <a:prstGeom prst="line">
            <a:avLst/>
          </a:prstGeom>
          <a:noFill/>
          <a:ln w="38100">
            <a:solidFill>
              <a:srgbClr val="FEF43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14400" y="182880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F8E7"/>
                </a:solidFill>
              </a:rPr>
              <a:t>Situation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841248" y="2423160"/>
            <a:ext cx="1463040" cy="1051560"/>
          </a:xfrm>
          <a:prstGeom prst="roundRect">
            <a:avLst>
              <a:gd name="adj" fmla="val 6957"/>
            </a:avLst>
          </a:prstGeom>
          <a:solidFill>
            <a:srgbClr val="07111F"/>
          </a:solidFill>
          <a:ln w="13970">
            <a:solidFill>
              <a:srgbClr val="00F8E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32688" y="274320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20" dirty="0">
                <a:solidFill>
                  <a:srgbClr val="B8C7D9"/>
                </a:solidFill>
              </a:rPr>
              <a:t>Where did it happen?</a:t>
            </a:r>
            <a:endParaRPr lang="en-US" sz="1020" dirty="0"/>
          </a:p>
        </p:txBody>
      </p:sp>
      <p:sp>
        <p:nvSpPr>
          <p:cNvPr id="10" name="Text 8"/>
          <p:cNvSpPr/>
          <p:nvPr/>
        </p:nvSpPr>
        <p:spPr>
          <a:xfrm>
            <a:off x="2926080" y="182880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EF430"/>
                </a:solidFill>
              </a:rPr>
              <a:t>Task</a:t>
            </a:r>
            <a:endParaRPr lang="en-US" sz="1700" dirty="0"/>
          </a:p>
        </p:txBody>
      </p:sp>
      <p:sp>
        <p:nvSpPr>
          <p:cNvPr id="11" name="Shape 9"/>
          <p:cNvSpPr/>
          <p:nvPr/>
        </p:nvSpPr>
        <p:spPr>
          <a:xfrm>
            <a:off x="2852928" y="2423160"/>
            <a:ext cx="1463040" cy="1051560"/>
          </a:xfrm>
          <a:prstGeom prst="roundRect">
            <a:avLst>
              <a:gd name="adj" fmla="val 6957"/>
            </a:avLst>
          </a:prstGeom>
          <a:solidFill>
            <a:srgbClr val="07111F"/>
          </a:solidFill>
          <a:ln w="13970">
            <a:solidFill>
              <a:srgbClr val="FEF43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44368" y="274320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20" dirty="0">
                <a:solidFill>
                  <a:srgbClr val="B8C7D9"/>
                </a:solidFill>
              </a:rPr>
              <a:t>What was expected?</a:t>
            </a:r>
            <a:endParaRPr lang="en-US" sz="1020" dirty="0"/>
          </a:p>
        </p:txBody>
      </p:sp>
      <p:sp>
        <p:nvSpPr>
          <p:cNvPr id="13" name="Text 11"/>
          <p:cNvSpPr/>
          <p:nvPr/>
        </p:nvSpPr>
        <p:spPr>
          <a:xfrm>
            <a:off x="4663440" y="182880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E6009A"/>
                </a:solidFill>
              </a:rPr>
              <a:t>Action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4590288" y="2423160"/>
            <a:ext cx="1463040" cy="1051560"/>
          </a:xfrm>
          <a:prstGeom prst="roundRect">
            <a:avLst>
              <a:gd name="adj" fmla="val 6957"/>
            </a:avLst>
          </a:prstGeom>
          <a:solidFill>
            <a:srgbClr val="07111F"/>
          </a:solidFill>
          <a:ln w="13970">
            <a:solidFill>
              <a:srgbClr val="E6009A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681728" y="274320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20" dirty="0">
                <a:solidFill>
                  <a:srgbClr val="B8C7D9"/>
                </a:solidFill>
              </a:rPr>
              <a:t>What did you do?</a:t>
            </a: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6537960" y="182880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00B3BA"/>
                </a:solidFill>
              </a:rPr>
              <a:t>Result</a:t>
            </a:r>
            <a:endParaRPr lang="en-US" sz="1700" dirty="0"/>
          </a:p>
        </p:txBody>
      </p:sp>
      <p:sp>
        <p:nvSpPr>
          <p:cNvPr id="17" name="Shape 15"/>
          <p:cNvSpPr/>
          <p:nvPr/>
        </p:nvSpPr>
        <p:spPr>
          <a:xfrm>
            <a:off x="6464808" y="2423160"/>
            <a:ext cx="1463040" cy="1051560"/>
          </a:xfrm>
          <a:prstGeom prst="roundRect">
            <a:avLst>
              <a:gd name="adj" fmla="val 6957"/>
            </a:avLst>
          </a:prstGeom>
          <a:solidFill>
            <a:srgbClr val="07111F"/>
          </a:solidFill>
          <a:ln w="13970">
            <a:solidFill>
              <a:srgbClr val="00B3B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556248" y="274320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20" dirty="0">
                <a:solidFill>
                  <a:srgbClr val="B8C7D9"/>
                </a:solidFill>
              </a:rPr>
              <a:t>What improved?</a:t>
            </a:r>
            <a:endParaRPr lang="en-US" sz="1020" dirty="0"/>
          </a:p>
        </p:txBody>
      </p:sp>
      <p:sp>
        <p:nvSpPr>
          <p:cNvPr id="19" name="Text 17"/>
          <p:cNvSpPr/>
          <p:nvPr/>
        </p:nvSpPr>
        <p:spPr>
          <a:xfrm>
            <a:off x="8595360" y="1828800"/>
            <a:ext cx="1463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Learning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8522208" y="2423160"/>
            <a:ext cx="1463040" cy="1051560"/>
          </a:xfrm>
          <a:prstGeom prst="roundRect">
            <a:avLst>
              <a:gd name="adj" fmla="val 6957"/>
            </a:avLst>
          </a:prstGeom>
          <a:solidFill>
            <a:srgbClr val="07111F"/>
          </a:solidFill>
          <a:ln w="13970">
            <a:solidFill>
              <a:srgbClr val="FFFFF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613648" y="274320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020" dirty="0">
                <a:solidFill>
                  <a:srgbClr val="B8C7D9"/>
                </a:solidFill>
              </a:rPr>
              <a:t>What will you repeat?</a:t>
            </a:r>
            <a:endParaRPr lang="en-US" sz="1020" dirty="0"/>
          </a:p>
        </p:txBody>
      </p:sp>
      <p:sp>
        <p:nvSpPr>
          <p:cNvPr id="22" name="Shape 20"/>
          <p:cNvSpPr/>
          <p:nvPr/>
        </p:nvSpPr>
        <p:spPr>
          <a:xfrm>
            <a:off x="2395728" y="2944368"/>
            <a:ext cx="384048" cy="0"/>
          </a:xfrm>
          <a:prstGeom prst="line">
            <a:avLst/>
          </a:prstGeom>
          <a:noFill/>
          <a:ln w="17780">
            <a:solidFill>
              <a:srgbClr val="B8C7D9">
                <a:alpha val="70000"/>
              </a:srgbClr>
            </a:solidFill>
            <a:prstDash val="solid"/>
            <a:tailEnd type="triangle"/>
          </a:ln>
        </p:spPr>
      </p:sp>
      <p:sp>
        <p:nvSpPr>
          <p:cNvPr id="23" name="Shape 21"/>
          <p:cNvSpPr/>
          <p:nvPr/>
        </p:nvSpPr>
        <p:spPr>
          <a:xfrm>
            <a:off x="4325112" y="2944368"/>
            <a:ext cx="246888" cy="0"/>
          </a:xfrm>
          <a:prstGeom prst="line">
            <a:avLst/>
          </a:prstGeom>
          <a:noFill/>
          <a:ln w="17780">
            <a:solidFill>
              <a:srgbClr val="B8C7D9">
                <a:alpha val="70000"/>
              </a:srgbClr>
            </a:solidFill>
            <a:prstDash val="solid"/>
            <a:tailEnd type="triangle"/>
          </a:ln>
        </p:spPr>
      </p:sp>
      <p:sp>
        <p:nvSpPr>
          <p:cNvPr id="24" name="Shape 22"/>
          <p:cNvSpPr/>
          <p:nvPr/>
        </p:nvSpPr>
        <p:spPr>
          <a:xfrm>
            <a:off x="6053328" y="2944368"/>
            <a:ext cx="384048" cy="0"/>
          </a:xfrm>
          <a:prstGeom prst="line">
            <a:avLst/>
          </a:prstGeom>
          <a:noFill/>
          <a:ln w="17780">
            <a:solidFill>
              <a:srgbClr val="B8C7D9">
                <a:alpha val="70000"/>
              </a:srgbClr>
            </a:solidFill>
            <a:prstDash val="solid"/>
            <a:tailEnd type="triangle"/>
          </a:ln>
        </p:spPr>
      </p:sp>
      <p:sp>
        <p:nvSpPr>
          <p:cNvPr id="25" name="Shape 23"/>
          <p:cNvSpPr/>
          <p:nvPr/>
        </p:nvSpPr>
        <p:spPr>
          <a:xfrm>
            <a:off x="8001000" y="2944368"/>
            <a:ext cx="429768" cy="0"/>
          </a:xfrm>
          <a:prstGeom prst="line">
            <a:avLst/>
          </a:prstGeom>
          <a:noFill/>
          <a:ln w="17780">
            <a:solidFill>
              <a:srgbClr val="B8C7D9">
                <a:alpha val="70000"/>
              </a:srgbClr>
            </a:solidFill>
            <a:prstDash val="solid"/>
            <a:tailEnd type="triangle"/>
          </a:ln>
        </p:spPr>
      </p:sp>
      <p:sp>
        <p:nvSpPr>
          <p:cNvPr id="26" name="Text 24"/>
          <p:cNvSpPr/>
          <p:nvPr/>
        </p:nvSpPr>
        <p:spPr>
          <a:xfrm>
            <a:off x="1143000" y="4809744"/>
            <a:ext cx="9555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50" b="1" dirty="0">
                <a:solidFill>
                  <a:srgbClr val="FFFFFF"/>
                </a:solidFill>
              </a:rPr>
              <a:t>Example prompt: “Tell me about a time you used communication to reduce compliance risk.”</a:t>
            </a:r>
            <a:endParaRPr lang="en-US" sz="1450" dirty="0"/>
          </a:p>
        </p:txBody>
      </p:sp>
      <p:sp>
        <p:nvSpPr>
          <p:cNvPr id="27" name="Text 25"/>
          <p:cNvSpPr/>
          <p:nvPr/>
        </p:nvSpPr>
        <p:spPr>
          <a:xfrm>
            <a:off x="594360" y="6565392"/>
            <a:ext cx="3200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B8C7D9"/>
                </a:solidFill>
              </a:rPr>
              <a:t>Pharmuni downloadable guide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Widescreen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Pharmuni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AI-Era Pharma Soft Skills Matrix</dc:title>
  <dc:subject>AI-era pharma soft skills downloadable guide</dc:subject>
  <dc:creator>Pharmuni</dc:creator>
  <cp:lastModifiedBy>Seyyed Ershad Moradi</cp:lastModifiedBy>
  <cp:revision>2</cp:revision>
  <dcterms:created xsi:type="dcterms:W3CDTF">2026-07-07T11:42:48Z</dcterms:created>
  <dcterms:modified xsi:type="dcterms:W3CDTF">2026-07-07T13:25:05Z</dcterms:modified>
</cp:coreProperties>
</file>